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5" r:id="rId4"/>
    <p:sldId id="27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A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2" d="100"/>
          <a:sy n="132" d="100"/>
        </p:scale>
        <p:origin x="-2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8/31/16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8/31/16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8/31/16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8/31/16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8/31/16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8/31/16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8/31/16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7200" y="4045190"/>
            <a:ext cx="5712179" cy="1382772"/>
          </a:xfrm>
        </p:spPr>
        <p:txBody>
          <a:bodyPr>
            <a:normAutofit/>
          </a:bodyPr>
          <a:lstStyle/>
          <a:p>
            <a:r>
              <a:rPr lang="en-US" dirty="0" smtClean="0"/>
              <a:t>Welcome to Pasteur’s AVID Program!</a:t>
            </a:r>
          </a:p>
          <a:p>
            <a:endParaRPr lang="en-US" sz="900" dirty="0" smtClean="0"/>
          </a:p>
          <a:p>
            <a:r>
              <a:rPr lang="en-US" sz="1500" dirty="0" smtClean="0">
                <a:solidFill>
                  <a:schemeClr val="tx1"/>
                </a:solidFill>
              </a:rPr>
              <a:t>Mr. Brandt – 8</a:t>
            </a:r>
            <a:r>
              <a:rPr lang="en-US" sz="1500" baseline="30000" dirty="0" smtClean="0">
                <a:solidFill>
                  <a:schemeClr val="tx1"/>
                </a:solidFill>
              </a:rPr>
              <a:t>th</a:t>
            </a:r>
            <a:r>
              <a:rPr lang="en-US" sz="1500" dirty="0" smtClean="0">
                <a:solidFill>
                  <a:schemeClr val="tx1"/>
                </a:solidFill>
              </a:rPr>
              <a:t> Grade AVID Elective Teacher/ Coordinator</a:t>
            </a:r>
          </a:p>
          <a:p>
            <a:r>
              <a:rPr lang="en-US" sz="1500" dirty="0" smtClean="0">
                <a:solidFill>
                  <a:schemeClr val="tx1"/>
                </a:solidFill>
              </a:rPr>
              <a:t>Mr. Sadri – 7</a:t>
            </a:r>
            <a:r>
              <a:rPr lang="en-US" sz="1500" baseline="30000" dirty="0" smtClean="0">
                <a:solidFill>
                  <a:schemeClr val="tx1"/>
                </a:solidFill>
              </a:rPr>
              <a:t>th</a:t>
            </a:r>
            <a:r>
              <a:rPr lang="en-US" sz="1500" dirty="0" smtClean="0">
                <a:solidFill>
                  <a:schemeClr val="tx1"/>
                </a:solidFill>
              </a:rPr>
              <a:t> Grade AVID Elective Teacher</a:t>
            </a:r>
          </a:p>
        </p:txBody>
      </p:sp>
      <p:pic>
        <p:nvPicPr>
          <p:cNvPr id="4" name="Picture 3"/>
          <p:cNvPicPr>
            <a:picLocks noChangeAspect="1"/>
          </p:cNvPicPr>
          <p:nvPr/>
        </p:nvPicPr>
        <p:blipFill>
          <a:blip r:embed="rId2"/>
          <a:stretch>
            <a:fillRect/>
          </a:stretch>
        </p:blipFill>
        <p:spPr>
          <a:xfrm>
            <a:off x="1727200" y="1166113"/>
            <a:ext cx="5753044" cy="2570509"/>
          </a:xfrm>
          <a:prstGeom prst="rect">
            <a:avLst/>
          </a:prstGeom>
        </p:spPr>
      </p:pic>
    </p:spTree>
    <p:extLst>
      <p:ext uri="{BB962C8B-B14F-4D97-AF65-F5344CB8AC3E}">
        <p14:creationId xmlns:p14="http://schemas.microsoft.com/office/powerpoint/2010/main" val="12511114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374A7C"/>
                </a:solidFill>
                <a:latin typeface="Helvetica"/>
                <a:cs typeface="Helvetica"/>
              </a:rPr>
              <a:t>AVID Objectives:</a:t>
            </a:r>
            <a:endParaRPr lang="en-US"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i="1" dirty="0">
                <a:solidFill>
                  <a:srgbClr val="374A7C"/>
                </a:solidFill>
              </a:rPr>
              <a:t>To increase the “coping skills” of program participants</a:t>
            </a:r>
          </a:p>
          <a:p>
            <a:pPr marL="0" indent="0">
              <a:buNone/>
            </a:pPr>
            <a:endParaRPr lang="en-US" sz="2800" dirty="0" smtClean="0">
              <a:solidFill>
                <a:srgbClr val="374A7C"/>
              </a:solidFill>
            </a:endParaRPr>
          </a:p>
          <a:p>
            <a:r>
              <a:rPr lang="en-US" sz="2800" dirty="0" smtClean="0">
                <a:solidFill>
                  <a:srgbClr val="374A7C"/>
                </a:solidFill>
              </a:rPr>
              <a:t>To motivate program students to seek a college education</a:t>
            </a:r>
          </a:p>
          <a:p>
            <a:pPr marL="0" indent="0">
              <a:buNone/>
            </a:pPr>
            <a:endParaRPr lang="en-US" sz="2800" dirty="0" smtClean="0">
              <a:solidFill>
                <a:srgbClr val="374A7C"/>
              </a:solidFill>
            </a:endParaRPr>
          </a:p>
          <a:p>
            <a:r>
              <a:rPr lang="en-US" sz="2800" dirty="0" smtClean="0">
                <a:solidFill>
                  <a:srgbClr val="374A7C"/>
                </a:solidFill>
              </a:rPr>
              <a:t>To increase the participants’ level of career awareness</a:t>
            </a:r>
            <a:endParaRPr lang="en-US" sz="2800" dirty="0">
              <a:solidFill>
                <a:srgbClr val="374A7C"/>
              </a:solidFill>
            </a:endParaRP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374A7C"/>
                </a:solidFill>
                <a:latin typeface="Helvetica"/>
                <a:cs typeface="Helvetica"/>
              </a:rPr>
              <a:t>AVID Activities:</a:t>
            </a:r>
            <a:endParaRPr lang="en-US" u="sng"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Learn with tutors</a:t>
            </a:r>
          </a:p>
          <a:p>
            <a:pPr marL="0" indent="0">
              <a:buNone/>
            </a:pPr>
            <a:endParaRPr lang="en-US" sz="1200" dirty="0" smtClean="0">
              <a:solidFill>
                <a:srgbClr val="374A7C"/>
              </a:solidFill>
            </a:endParaRPr>
          </a:p>
          <a:p>
            <a:r>
              <a:rPr lang="en-US" sz="2800" dirty="0" smtClean="0">
                <a:solidFill>
                  <a:srgbClr val="374A7C"/>
                </a:solidFill>
              </a:rPr>
              <a:t>Writing for all classes</a:t>
            </a:r>
          </a:p>
          <a:p>
            <a:pPr marL="0" indent="0">
              <a:buNone/>
            </a:pPr>
            <a:endParaRPr lang="en-US" sz="1200" dirty="0" smtClean="0">
              <a:solidFill>
                <a:srgbClr val="374A7C"/>
              </a:solidFill>
            </a:endParaRPr>
          </a:p>
          <a:p>
            <a:r>
              <a:rPr lang="en-US" sz="2800" dirty="0" smtClean="0">
                <a:solidFill>
                  <a:srgbClr val="374A7C"/>
                </a:solidFill>
              </a:rPr>
              <a:t>Developing success strategies</a:t>
            </a:r>
          </a:p>
          <a:p>
            <a:pPr marL="0" indent="0">
              <a:buNone/>
            </a:pPr>
            <a:endParaRPr lang="en-US" sz="1200" dirty="0" smtClean="0">
              <a:solidFill>
                <a:srgbClr val="374A7C"/>
              </a:solidFill>
            </a:endParaRPr>
          </a:p>
          <a:p>
            <a:r>
              <a:rPr lang="en-US" sz="2800" dirty="0" smtClean="0">
                <a:solidFill>
                  <a:srgbClr val="374A7C"/>
                </a:solidFill>
              </a:rPr>
              <a:t>Accountability</a:t>
            </a:r>
          </a:p>
          <a:p>
            <a:pPr marL="0" indent="0">
              <a:buNone/>
            </a:pPr>
            <a:endParaRPr lang="en-US" sz="1200" dirty="0" smtClean="0">
              <a:solidFill>
                <a:srgbClr val="374A7C"/>
              </a:solidFill>
            </a:endParaRPr>
          </a:p>
          <a:p>
            <a:r>
              <a:rPr lang="en-US" sz="2800" dirty="0" smtClean="0">
                <a:solidFill>
                  <a:srgbClr val="374A7C"/>
                </a:solidFill>
              </a:rPr>
              <a:t>Preparing for a professional career</a:t>
            </a:r>
            <a:endParaRPr lang="en-US" sz="2800" dirty="0">
              <a:solidFill>
                <a:srgbClr val="374A7C"/>
              </a:solidFill>
            </a:endParaRP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374A7C"/>
                </a:solidFill>
                <a:latin typeface="Helvetica"/>
                <a:cs typeface="Helvetica"/>
              </a:rPr>
              <a:t>AVID Activities:</a:t>
            </a:r>
            <a:endParaRPr lang="en-US"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Visiting college campuses</a:t>
            </a:r>
          </a:p>
          <a:p>
            <a:endParaRPr lang="en-US" sz="1200" dirty="0" smtClean="0">
              <a:solidFill>
                <a:srgbClr val="374A7C"/>
              </a:solidFill>
            </a:endParaRPr>
          </a:p>
          <a:p>
            <a:r>
              <a:rPr lang="en-US" sz="2800" dirty="0" smtClean="0">
                <a:solidFill>
                  <a:srgbClr val="374A7C"/>
                </a:solidFill>
              </a:rPr>
              <a:t>Interacting with guest speakers</a:t>
            </a:r>
          </a:p>
          <a:p>
            <a:endParaRPr lang="en-US" sz="1200" dirty="0" smtClean="0">
              <a:solidFill>
                <a:srgbClr val="374A7C"/>
              </a:solidFill>
            </a:endParaRPr>
          </a:p>
          <a:p>
            <a:r>
              <a:rPr lang="en-US" sz="2800" dirty="0" smtClean="0">
                <a:solidFill>
                  <a:srgbClr val="374A7C"/>
                </a:solidFill>
              </a:rPr>
              <a:t>Participating in extra curricular and community activities</a:t>
            </a:r>
            <a:endParaRPr lang="en-US" sz="2800" dirty="0">
              <a:solidFill>
                <a:srgbClr val="374A7C"/>
              </a:solidFill>
            </a:endParaRP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374A7C"/>
                </a:solidFill>
                <a:latin typeface="Helvetica"/>
                <a:cs typeface="Helvetica"/>
              </a:rPr>
              <a:t>Who May Participate:</a:t>
            </a:r>
            <a:endParaRPr lang="en-US" u="sng"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pPr marL="0" indent="0">
              <a:buNone/>
            </a:pPr>
            <a:r>
              <a:rPr lang="en-US" sz="2800" dirty="0" smtClean="0">
                <a:solidFill>
                  <a:srgbClr val="374A7C"/>
                </a:solidFill>
              </a:rPr>
              <a:t>Students who have the potential and desire to attend a four-year college and:</a:t>
            </a:r>
            <a:endParaRPr lang="en-US" sz="2800" i="1" dirty="0">
              <a:solidFill>
                <a:srgbClr val="374A7C"/>
              </a:solidFill>
            </a:endParaRPr>
          </a:p>
          <a:p>
            <a:pPr marL="0" indent="0">
              <a:buNone/>
            </a:pPr>
            <a:endParaRPr lang="en-US" sz="1200" i="1" dirty="0" smtClean="0">
              <a:solidFill>
                <a:srgbClr val="374A7C"/>
              </a:solidFill>
            </a:endParaRPr>
          </a:p>
          <a:p>
            <a:r>
              <a:rPr lang="en-US" sz="2800" i="1" dirty="0" smtClean="0">
                <a:solidFill>
                  <a:srgbClr val="374A7C"/>
                </a:solidFill>
              </a:rPr>
              <a:t>Have appropriate classroom behavior</a:t>
            </a:r>
          </a:p>
          <a:p>
            <a:endParaRPr lang="en-US" sz="1200" i="1" dirty="0" smtClean="0">
              <a:solidFill>
                <a:srgbClr val="374A7C"/>
              </a:solidFill>
            </a:endParaRPr>
          </a:p>
          <a:p>
            <a:r>
              <a:rPr lang="en-US" sz="2800" i="1" dirty="0" smtClean="0">
                <a:solidFill>
                  <a:srgbClr val="374A7C"/>
                </a:solidFill>
              </a:rPr>
              <a:t>Have between a 2.0 and 3.5 grade point average when they enter the program</a:t>
            </a:r>
          </a:p>
          <a:p>
            <a:pPr marL="0" indent="0">
              <a:buNone/>
            </a:pPr>
            <a:endParaRPr lang="en-US" sz="1200" i="1" dirty="0" smtClean="0">
              <a:solidFill>
                <a:srgbClr val="374A7C"/>
              </a:solidFill>
            </a:endParaRP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374A7C"/>
                </a:solidFill>
                <a:latin typeface="Helvetica"/>
                <a:cs typeface="Helvetica"/>
              </a:rPr>
              <a:t>Who May Participate:</a:t>
            </a:r>
            <a:endParaRPr lang="en-US"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Have good attendance record</a:t>
            </a:r>
          </a:p>
          <a:p>
            <a:endParaRPr lang="en-US" sz="1200" dirty="0" smtClean="0">
              <a:solidFill>
                <a:srgbClr val="374A7C"/>
              </a:solidFill>
            </a:endParaRPr>
          </a:p>
          <a:p>
            <a:r>
              <a:rPr lang="en-US" sz="2800" dirty="0" smtClean="0">
                <a:solidFill>
                  <a:srgbClr val="374A7C"/>
                </a:solidFill>
              </a:rPr>
              <a:t>Have good work habits</a:t>
            </a:r>
          </a:p>
          <a:p>
            <a:endParaRPr lang="en-US" sz="1200" dirty="0" smtClean="0">
              <a:solidFill>
                <a:srgbClr val="374A7C"/>
              </a:solidFill>
            </a:endParaRPr>
          </a:p>
          <a:p>
            <a:r>
              <a:rPr lang="en-US" sz="2800" dirty="0" smtClean="0">
                <a:solidFill>
                  <a:srgbClr val="374A7C"/>
                </a:solidFill>
              </a:rPr>
              <a:t>Are willing to commit themselves to a minimum of two hours of homework each night</a:t>
            </a:r>
          </a:p>
          <a:p>
            <a:endParaRPr lang="en-US" sz="1200" dirty="0" smtClean="0">
              <a:solidFill>
                <a:srgbClr val="374A7C"/>
              </a:solidFill>
            </a:endParaRP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374A7C"/>
                </a:solidFill>
                <a:latin typeface="Helvetica"/>
                <a:cs typeface="Helvetica"/>
              </a:rPr>
              <a:t>Who May Participate:</a:t>
            </a:r>
            <a:endParaRPr lang="en-US"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Are </a:t>
            </a:r>
            <a:r>
              <a:rPr lang="en-US" sz="2800" dirty="0">
                <a:solidFill>
                  <a:srgbClr val="374A7C"/>
                </a:solidFill>
              </a:rPr>
              <a:t>willing to commit to enrollment in a rigorous college preparatory sequence of courses.</a:t>
            </a:r>
          </a:p>
          <a:p>
            <a:endParaRPr lang="en-US" sz="2800" dirty="0">
              <a:solidFill>
                <a:srgbClr val="374A7C"/>
              </a:solidFill>
            </a:endParaRPr>
          </a:p>
        </p:txBody>
      </p:sp>
    </p:spTree>
    <p:extLst>
      <p:ext uri="{BB962C8B-B14F-4D97-AF65-F5344CB8AC3E}">
        <p14:creationId xmlns:p14="http://schemas.microsoft.com/office/powerpoint/2010/main" val="2229192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4A7C"/>
                </a:solidFill>
                <a:latin typeface="Helvetica"/>
                <a:cs typeface="Helvetica"/>
              </a:rPr>
              <a:t>What AVID is…</a:t>
            </a:r>
            <a:endParaRPr lang="en-US"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AVID is an acronym that stands for </a:t>
            </a:r>
            <a:r>
              <a:rPr lang="en-US" sz="2800" i="1" dirty="0" smtClean="0">
                <a:solidFill>
                  <a:srgbClr val="374A7C"/>
                </a:solidFill>
              </a:rPr>
              <a:t>Advancement Via Individual Determination</a:t>
            </a:r>
          </a:p>
          <a:p>
            <a:pPr marL="0" indent="0">
              <a:buNone/>
            </a:pPr>
            <a:endParaRPr lang="en-US" sz="2800" i="1" dirty="0" smtClean="0">
              <a:solidFill>
                <a:srgbClr val="374A7C"/>
              </a:solidFill>
            </a:endParaRPr>
          </a:p>
          <a:p>
            <a:r>
              <a:rPr lang="en-US" sz="2800" dirty="0" smtClean="0">
                <a:solidFill>
                  <a:srgbClr val="374A7C"/>
                </a:solidFill>
              </a:rPr>
              <a:t>AVID is an in-school academic support program for grades 5-12 that prepares students for college eligibility and success</a:t>
            </a:r>
            <a:endParaRPr lang="en-US" sz="2800" dirty="0">
              <a:solidFill>
                <a:srgbClr val="374A7C"/>
              </a:solidFill>
            </a:endParaRPr>
          </a:p>
        </p:txBody>
      </p:sp>
    </p:spTree>
    <p:extLst>
      <p:ext uri="{BB962C8B-B14F-4D97-AF65-F5344CB8AC3E}">
        <p14:creationId xmlns:p14="http://schemas.microsoft.com/office/powerpoint/2010/main" val="2229192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374A7C"/>
                </a:solidFill>
                <a:latin typeface="Helvetica"/>
                <a:cs typeface="Helvetica"/>
              </a:rPr>
              <a:t>Parent Commitment :</a:t>
            </a:r>
            <a:endParaRPr lang="en-US" u="sng"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pPr marL="0" indent="0">
              <a:buNone/>
            </a:pPr>
            <a:r>
              <a:rPr lang="en-US" sz="2800" dirty="0" smtClean="0">
                <a:solidFill>
                  <a:srgbClr val="374A7C"/>
                </a:solidFill>
              </a:rPr>
              <a:t>I will support my student by:</a:t>
            </a:r>
          </a:p>
          <a:p>
            <a:pPr marL="0" indent="0">
              <a:buNone/>
            </a:pPr>
            <a:endParaRPr lang="en-US" sz="2800" dirty="0" smtClean="0">
              <a:solidFill>
                <a:srgbClr val="374A7C"/>
              </a:solidFill>
            </a:endParaRPr>
          </a:p>
          <a:p>
            <a:r>
              <a:rPr lang="en-US" sz="2800" dirty="0" smtClean="0">
                <a:solidFill>
                  <a:srgbClr val="374A7C"/>
                </a:solidFill>
              </a:rPr>
              <a:t>Partner with the AVID Elective teacher through regular communication and attendance of possible meetings.</a:t>
            </a:r>
            <a:endParaRPr lang="en-US" sz="2800" dirty="0">
              <a:solidFill>
                <a:srgbClr val="374A7C"/>
              </a:solidFill>
            </a:endParaRPr>
          </a:p>
        </p:txBody>
      </p:sp>
    </p:spTree>
    <p:extLst>
      <p:ext uri="{BB962C8B-B14F-4D97-AF65-F5344CB8AC3E}">
        <p14:creationId xmlns:p14="http://schemas.microsoft.com/office/powerpoint/2010/main" val="2229192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374A7C"/>
                </a:solidFill>
                <a:latin typeface="Helvetica"/>
                <a:cs typeface="Helvetica"/>
              </a:rPr>
              <a:t>Parent Commitment :</a:t>
            </a:r>
            <a:endParaRPr lang="en-US" u="sng"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pPr marL="0" indent="0">
              <a:buNone/>
            </a:pPr>
            <a:r>
              <a:rPr lang="en-US" sz="2800" dirty="0" smtClean="0">
                <a:solidFill>
                  <a:srgbClr val="374A7C"/>
                </a:solidFill>
              </a:rPr>
              <a:t>I will support my student by:</a:t>
            </a:r>
          </a:p>
          <a:p>
            <a:pPr marL="0" indent="0">
              <a:buNone/>
            </a:pPr>
            <a:endParaRPr lang="en-US" sz="1200" dirty="0" smtClean="0">
              <a:solidFill>
                <a:srgbClr val="374A7C"/>
              </a:solidFill>
            </a:endParaRPr>
          </a:p>
          <a:p>
            <a:r>
              <a:rPr lang="en-US" sz="2800" dirty="0" smtClean="0">
                <a:solidFill>
                  <a:srgbClr val="374A7C"/>
                </a:solidFill>
              </a:rPr>
              <a:t>Monitoring my child’s academic process to ensure that he/she is on track for meeting the grade and course requirements to remain in AVID and in line for the successful completion of college eligibility requirements.</a:t>
            </a:r>
            <a:endParaRPr lang="en-US" sz="2800" dirty="0">
              <a:solidFill>
                <a:srgbClr val="374A7C"/>
              </a:solidFill>
            </a:endParaRPr>
          </a:p>
        </p:txBody>
      </p:sp>
    </p:spTree>
    <p:extLst>
      <p:ext uri="{BB962C8B-B14F-4D97-AF65-F5344CB8AC3E}">
        <p14:creationId xmlns:p14="http://schemas.microsoft.com/office/powerpoint/2010/main" val="1587296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374A7C"/>
                </a:solidFill>
                <a:latin typeface="Helvetica"/>
                <a:cs typeface="Helvetica"/>
              </a:rPr>
              <a:t>Parent Commitment :</a:t>
            </a:r>
            <a:endParaRPr lang="en-US" u="sng"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pPr marL="0" indent="0">
              <a:buNone/>
            </a:pPr>
            <a:r>
              <a:rPr lang="en-US" sz="2800" dirty="0" smtClean="0">
                <a:solidFill>
                  <a:srgbClr val="374A7C"/>
                </a:solidFill>
              </a:rPr>
              <a:t>I will support my student by:</a:t>
            </a:r>
          </a:p>
          <a:p>
            <a:pPr marL="0" indent="0">
              <a:buNone/>
            </a:pPr>
            <a:endParaRPr lang="en-US" sz="2800" dirty="0" smtClean="0">
              <a:solidFill>
                <a:srgbClr val="374A7C"/>
              </a:solidFill>
            </a:endParaRPr>
          </a:p>
          <a:p>
            <a:r>
              <a:rPr lang="en-US" sz="2800" dirty="0" smtClean="0">
                <a:solidFill>
                  <a:srgbClr val="374A7C"/>
                </a:solidFill>
              </a:rPr>
              <a:t>Checking for an organized binder with agenda, content class Cornell notes and Tutorial Request Forms (TRF) weekly.</a:t>
            </a:r>
            <a:endParaRPr lang="en-US" sz="2800" dirty="0">
              <a:solidFill>
                <a:srgbClr val="374A7C"/>
              </a:solidFill>
            </a:endParaRPr>
          </a:p>
        </p:txBody>
      </p:sp>
    </p:spTree>
    <p:extLst>
      <p:ext uri="{BB962C8B-B14F-4D97-AF65-F5344CB8AC3E}">
        <p14:creationId xmlns:p14="http://schemas.microsoft.com/office/powerpoint/2010/main" val="1587296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7571"/>
          </a:xfrm>
        </p:spPr>
        <p:txBody>
          <a:bodyPr/>
          <a:lstStyle/>
          <a:p>
            <a:r>
              <a:rPr lang="en-US" dirty="0" smtClean="0">
                <a:solidFill>
                  <a:schemeClr val="tx2"/>
                </a:solidFill>
              </a:rPr>
              <a:t>History of AVID</a:t>
            </a:r>
            <a:endParaRPr lang="en-US" dirty="0">
              <a:solidFill>
                <a:schemeClr val="tx2"/>
              </a:solidFill>
            </a:endParaRPr>
          </a:p>
        </p:txBody>
      </p:sp>
      <p:sp>
        <p:nvSpPr>
          <p:cNvPr id="3" name="Content Placeholder 2"/>
          <p:cNvSpPr>
            <a:spLocks noGrp="1"/>
          </p:cNvSpPr>
          <p:nvPr>
            <p:ph idx="1"/>
          </p:nvPr>
        </p:nvSpPr>
        <p:spPr>
          <a:xfrm>
            <a:off x="1018129" y="1905076"/>
            <a:ext cx="7203533" cy="4171460"/>
          </a:xfrm>
        </p:spPr>
        <p:txBody>
          <a:bodyPr>
            <a:normAutofit/>
          </a:bodyPr>
          <a:lstStyle/>
          <a:p>
            <a:r>
              <a:rPr lang="en-US" dirty="0" smtClean="0">
                <a:solidFill>
                  <a:srgbClr val="465E9C"/>
                </a:solidFill>
              </a:rPr>
              <a:t>It’s 1980and Mary Catherine Swanson is head of the English department at San Diego’s </a:t>
            </a:r>
            <a:r>
              <a:rPr lang="en-US" dirty="0" err="1" smtClean="0">
                <a:solidFill>
                  <a:srgbClr val="465E9C"/>
                </a:solidFill>
              </a:rPr>
              <a:t>Clairemont</a:t>
            </a:r>
            <a:r>
              <a:rPr lang="en-US" dirty="0" smtClean="0">
                <a:solidFill>
                  <a:srgbClr val="465E9C"/>
                </a:solidFill>
              </a:rPr>
              <a:t> High School.  San Diego still feels like a sleepy town, but is becoming increasingly diverse.  The federal courts issue an order to desegregate the city’s schools, bringing large numbers of inner city students to suburban schools.  While applauding the decisions, Swanson wonders how theses underserved students will survive at academically acclaimed </a:t>
            </a:r>
            <a:r>
              <a:rPr lang="en-US" dirty="0" err="1" smtClean="0">
                <a:solidFill>
                  <a:srgbClr val="465E9C"/>
                </a:solidFill>
              </a:rPr>
              <a:t>Clairemont</a:t>
            </a:r>
            <a:r>
              <a:rPr lang="en-US" dirty="0" smtClean="0">
                <a:solidFill>
                  <a:srgbClr val="465E9C"/>
                </a:solidFill>
              </a:rPr>
              <a:t> High.</a:t>
            </a:r>
            <a:endParaRPr lang="en-US" dirty="0">
              <a:solidFill>
                <a:srgbClr val="465E9C"/>
              </a:solidFill>
            </a:endParaRPr>
          </a:p>
        </p:txBody>
      </p:sp>
    </p:spTree>
    <p:extLst>
      <p:ext uri="{BB962C8B-B14F-4D97-AF65-F5344CB8AC3E}">
        <p14:creationId xmlns:p14="http://schemas.microsoft.com/office/powerpoint/2010/main" val="2208647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374A7C"/>
                </a:solidFill>
                <a:latin typeface="Helvetica"/>
                <a:cs typeface="Helvetica"/>
              </a:rPr>
              <a:t>Parent Commitment :</a:t>
            </a:r>
            <a:endParaRPr lang="en-US" u="sng"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pPr marL="0" indent="0">
              <a:buNone/>
            </a:pPr>
            <a:r>
              <a:rPr lang="en-US" sz="2800" dirty="0" smtClean="0">
                <a:solidFill>
                  <a:srgbClr val="374A7C"/>
                </a:solidFill>
              </a:rPr>
              <a:t>I will support my student by:</a:t>
            </a:r>
          </a:p>
          <a:p>
            <a:pPr marL="0" indent="0">
              <a:buNone/>
            </a:pPr>
            <a:endParaRPr lang="en-US" sz="1200" dirty="0" smtClean="0">
              <a:solidFill>
                <a:srgbClr val="374A7C"/>
              </a:solidFill>
            </a:endParaRPr>
          </a:p>
          <a:p>
            <a:r>
              <a:rPr lang="en-US" sz="2800" dirty="0" smtClean="0">
                <a:solidFill>
                  <a:srgbClr val="374A7C"/>
                </a:solidFill>
              </a:rPr>
              <a:t>Encouraging opportunities to take rigorous courses, complete college prep/entrance exams, and participate in community service, extracurricular activities, and leadership opportunities.</a:t>
            </a:r>
            <a:endParaRPr lang="en-US" sz="2800" dirty="0">
              <a:solidFill>
                <a:srgbClr val="374A7C"/>
              </a:solidFill>
            </a:endParaRPr>
          </a:p>
        </p:txBody>
      </p:sp>
    </p:spTree>
    <p:extLst>
      <p:ext uri="{BB962C8B-B14F-4D97-AF65-F5344CB8AC3E}">
        <p14:creationId xmlns:p14="http://schemas.microsoft.com/office/powerpoint/2010/main" val="1587296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7571"/>
          </a:xfrm>
        </p:spPr>
        <p:txBody>
          <a:bodyPr/>
          <a:lstStyle/>
          <a:p>
            <a:r>
              <a:rPr lang="en-US" dirty="0" smtClean="0">
                <a:solidFill>
                  <a:schemeClr val="tx2"/>
                </a:solidFill>
              </a:rPr>
              <a:t>History of AVID</a:t>
            </a:r>
            <a:endParaRPr lang="en-US" dirty="0">
              <a:solidFill>
                <a:schemeClr val="tx2"/>
              </a:solidFill>
            </a:endParaRPr>
          </a:p>
        </p:txBody>
      </p:sp>
      <p:sp>
        <p:nvSpPr>
          <p:cNvPr id="3" name="Content Placeholder 2"/>
          <p:cNvSpPr>
            <a:spLocks noGrp="1"/>
          </p:cNvSpPr>
          <p:nvPr>
            <p:ph idx="1"/>
          </p:nvPr>
        </p:nvSpPr>
        <p:spPr>
          <a:xfrm>
            <a:off x="1018129" y="2036464"/>
            <a:ext cx="7203533" cy="2386819"/>
          </a:xfrm>
        </p:spPr>
        <p:txBody>
          <a:bodyPr>
            <a:normAutofit/>
          </a:bodyPr>
          <a:lstStyle/>
          <a:p>
            <a:r>
              <a:rPr lang="en-US" dirty="0" smtClean="0">
                <a:solidFill>
                  <a:srgbClr val="465E9C"/>
                </a:solidFill>
              </a:rPr>
              <a:t>Her answer is AVID, an academic elective, but it’s more than a program---it’s a philosophy:  Hold students accountable to the highest standards, provided academic and social support, and they will rise to the challenge.</a:t>
            </a:r>
            <a:endParaRPr lang="en-US" dirty="0">
              <a:solidFill>
                <a:srgbClr val="465E9C"/>
              </a:solidFill>
            </a:endParaRPr>
          </a:p>
        </p:txBody>
      </p:sp>
    </p:spTree>
    <p:extLst>
      <p:ext uri="{BB962C8B-B14F-4D97-AF65-F5344CB8AC3E}">
        <p14:creationId xmlns:p14="http://schemas.microsoft.com/office/powerpoint/2010/main" val="107705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7571"/>
          </a:xfrm>
        </p:spPr>
        <p:txBody>
          <a:bodyPr/>
          <a:lstStyle/>
          <a:p>
            <a:r>
              <a:rPr lang="en-US" dirty="0" smtClean="0">
                <a:solidFill>
                  <a:schemeClr val="tx2"/>
                </a:solidFill>
              </a:rPr>
              <a:t>History of AVID</a:t>
            </a:r>
            <a:endParaRPr lang="en-US" dirty="0">
              <a:solidFill>
                <a:schemeClr val="tx2"/>
              </a:solidFill>
            </a:endParaRPr>
          </a:p>
        </p:txBody>
      </p:sp>
      <p:sp>
        <p:nvSpPr>
          <p:cNvPr id="3" name="Content Placeholder 2"/>
          <p:cNvSpPr>
            <a:spLocks noGrp="1"/>
          </p:cNvSpPr>
          <p:nvPr>
            <p:ph idx="1"/>
          </p:nvPr>
        </p:nvSpPr>
        <p:spPr>
          <a:xfrm>
            <a:off x="1018129" y="2036463"/>
            <a:ext cx="7203533" cy="3659693"/>
          </a:xfrm>
        </p:spPr>
        <p:txBody>
          <a:bodyPr>
            <a:normAutofit/>
          </a:bodyPr>
          <a:lstStyle/>
          <a:p>
            <a:r>
              <a:rPr lang="en-US" dirty="0" smtClean="0">
                <a:solidFill>
                  <a:srgbClr val="465E9C"/>
                </a:solidFill>
              </a:rPr>
              <a:t>FAST FORWARD:</a:t>
            </a:r>
          </a:p>
          <a:p>
            <a:pPr marL="0" indent="0">
              <a:buNone/>
            </a:pPr>
            <a:r>
              <a:rPr lang="en-US" dirty="0" smtClean="0">
                <a:solidFill>
                  <a:srgbClr val="465E9C"/>
                </a:solidFill>
              </a:rPr>
              <a:t>  It’s now 2016 and AVID is a global non profit organization dedicated to closing the achievement gap by preparing all students for college and other postsecondary opportunities.  Established more than 35 years ago with one teacher in one classroom, AVID today impacts more than 1.2 million students in 44 states and 16 countries/ territories.</a:t>
            </a:r>
            <a:endParaRPr lang="en-US" dirty="0">
              <a:solidFill>
                <a:srgbClr val="465E9C"/>
              </a:solidFill>
            </a:endParaRPr>
          </a:p>
        </p:txBody>
      </p:sp>
    </p:spTree>
    <p:extLst>
      <p:ext uri="{BB962C8B-B14F-4D97-AF65-F5344CB8AC3E}">
        <p14:creationId xmlns:p14="http://schemas.microsoft.com/office/powerpoint/2010/main" val="128804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4A7C"/>
                </a:solidFill>
                <a:latin typeface="Helvetica"/>
                <a:cs typeface="Helvetica"/>
              </a:rPr>
              <a:t>What AVID is…</a:t>
            </a:r>
            <a:endParaRPr lang="en-US"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AVID is an acronym that stands for </a:t>
            </a:r>
            <a:r>
              <a:rPr lang="en-US" sz="2800" i="1" dirty="0" smtClean="0">
                <a:solidFill>
                  <a:srgbClr val="374A7C"/>
                </a:solidFill>
              </a:rPr>
              <a:t>Advancement Via Individual Determination</a:t>
            </a:r>
          </a:p>
          <a:p>
            <a:pPr marL="0" indent="0">
              <a:buNone/>
            </a:pPr>
            <a:endParaRPr lang="en-US" sz="2800" i="1" dirty="0" smtClean="0">
              <a:solidFill>
                <a:srgbClr val="374A7C"/>
              </a:solidFill>
            </a:endParaRPr>
          </a:p>
          <a:p>
            <a:r>
              <a:rPr lang="en-US" sz="2800" dirty="0" smtClean="0">
                <a:solidFill>
                  <a:srgbClr val="374A7C"/>
                </a:solidFill>
              </a:rPr>
              <a:t>AVID is an in-school academic support program for grades 5-12 that prepares students for college eligibility and success</a:t>
            </a:r>
            <a:endParaRPr lang="en-US" sz="2800" dirty="0">
              <a:solidFill>
                <a:srgbClr val="374A7C"/>
              </a:solidFill>
            </a:endParaRPr>
          </a:p>
        </p:txBody>
      </p:sp>
    </p:spTree>
    <p:extLst>
      <p:ext uri="{BB962C8B-B14F-4D97-AF65-F5344CB8AC3E}">
        <p14:creationId xmlns:p14="http://schemas.microsoft.com/office/powerpoint/2010/main" val="2169672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4A7C"/>
                </a:solidFill>
                <a:latin typeface="Helvetica"/>
                <a:cs typeface="Helvetica"/>
              </a:rPr>
              <a:t>What AVID is…</a:t>
            </a:r>
            <a:endParaRPr lang="en-US"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AVID places academically average students in advanced classes</a:t>
            </a:r>
          </a:p>
          <a:p>
            <a:pPr marL="0" indent="0">
              <a:buNone/>
            </a:pPr>
            <a:endParaRPr lang="en-US" sz="2800" dirty="0" smtClean="0">
              <a:solidFill>
                <a:srgbClr val="374A7C"/>
              </a:solidFill>
            </a:endParaRPr>
          </a:p>
          <a:p>
            <a:r>
              <a:rPr lang="en-US" sz="2800" dirty="0" smtClean="0">
                <a:solidFill>
                  <a:srgbClr val="374A7C"/>
                </a:solidFill>
              </a:rPr>
              <a:t>AVID levels the playing field for minority, rural, low-income and other students without a college-going tradition in their families</a:t>
            </a:r>
            <a:endParaRPr lang="en-US" sz="2800" dirty="0">
              <a:solidFill>
                <a:srgbClr val="374A7C"/>
              </a:solidFill>
            </a:endParaRP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4A7C"/>
                </a:solidFill>
                <a:latin typeface="Helvetica"/>
                <a:cs typeface="Helvetica"/>
              </a:rPr>
              <a:t>What AVID is…</a:t>
            </a:r>
            <a:endParaRPr lang="en-US"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AVID is for all students, but targets those in the academic middle</a:t>
            </a:r>
          </a:p>
          <a:p>
            <a:pPr marL="0" indent="0">
              <a:buNone/>
            </a:pPr>
            <a:endParaRPr lang="en-US" sz="2800" i="1" dirty="0" smtClean="0">
              <a:solidFill>
                <a:srgbClr val="374A7C"/>
              </a:solidFill>
            </a:endParaRPr>
          </a:p>
          <a:p>
            <a:r>
              <a:rPr lang="en-US" sz="2800" dirty="0" smtClean="0">
                <a:solidFill>
                  <a:srgbClr val="374A7C"/>
                </a:solidFill>
              </a:rPr>
              <a:t>AVID is implemented in schools throughout the nation and internationally</a:t>
            </a:r>
            <a:endParaRPr lang="en-US" sz="2800" dirty="0">
              <a:solidFill>
                <a:srgbClr val="374A7C"/>
              </a:solidFill>
            </a:endParaRP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4A7C"/>
                </a:solidFill>
                <a:latin typeface="Helvetica"/>
                <a:cs typeface="Helvetica"/>
              </a:rPr>
              <a:t>What AVID isn’t…</a:t>
            </a:r>
            <a:endParaRPr lang="en-US" dirty="0">
              <a:solidFill>
                <a:srgbClr val="374A7C"/>
              </a:solidFill>
              <a:latin typeface="Helvetica"/>
              <a:cs typeface="Helvetica"/>
            </a:endParaRPr>
          </a:p>
        </p:txBody>
      </p:sp>
      <p:sp>
        <p:nvSpPr>
          <p:cNvPr id="3" name="Content Placeholder 2"/>
          <p:cNvSpPr>
            <a:spLocks noGrp="1"/>
          </p:cNvSpPr>
          <p:nvPr>
            <p:ph idx="1"/>
          </p:nvPr>
        </p:nvSpPr>
        <p:spPr>
          <a:xfrm>
            <a:off x="1463040" y="2231637"/>
            <a:ext cx="6196405" cy="3603812"/>
          </a:xfrm>
        </p:spPr>
        <p:txBody>
          <a:bodyPr>
            <a:noAutofit/>
          </a:bodyPr>
          <a:lstStyle/>
          <a:p>
            <a:r>
              <a:rPr lang="en-US" sz="2800" dirty="0" smtClean="0">
                <a:solidFill>
                  <a:srgbClr val="374A7C"/>
                </a:solidFill>
              </a:rPr>
              <a:t>AVID isn’t a remedial program</a:t>
            </a:r>
          </a:p>
          <a:p>
            <a:pPr marL="0" indent="0">
              <a:buNone/>
            </a:pPr>
            <a:endParaRPr lang="en-US" sz="1200" i="1" dirty="0" smtClean="0">
              <a:solidFill>
                <a:srgbClr val="374A7C"/>
              </a:solidFill>
            </a:endParaRPr>
          </a:p>
          <a:p>
            <a:r>
              <a:rPr lang="en-US" sz="2800" dirty="0" smtClean="0">
                <a:solidFill>
                  <a:srgbClr val="374A7C"/>
                </a:solidFill>
              </a:rPr>
              <a:t>AVID isn’t a free ride</a:t>
            </a:r>
          </a:p>
          <a:p>
            <a:pPr marL="0" indent="0">
              <a:buNone/>
            </a:pPr>
            <a:endParaRPr lang="en-US" sz="1200" dirty="0" smtClean="0">
              <a:solidFill>
                <a:srgbClr val="374A7C"/>
              </a:solidFill>
            </a:endParaRPr>
          </a:p>
          <a:p>
            <a:r>
              <a:rPr lang="en-US" sz="2800" dirty="0" smtClean="0">
                <a:solidFill>
                  <a:srgbClr val="374A7C"/>
                </a:solidFill>
              </a:rPr>
              <a:t>AVID isn’t a niche program</a:t>
            </a:r>
          </a:p>
          <a:p>
            <a:pPr marL="0" indent="0">
              <a:buNone/>
            </a:pPr>
            <a:endParaRPr lang="en-US" sz="1200" dirty="0" smtClean="0">
              <a:solidFill>
                <a:srgbClr val="374A7C"/>
              </a:solidFill>
            </a:endParaRPr>
          </a:p>
          <a:p>
            <a:r>
              <a:rPr lang="en-US" sz="2800" dirty="0" smtClean="0">
                <a:solidFill>
                  <a:srgbClr val="374A7C"/>
                </a:solidFill>
              </a:rPr>
              <a:t>AVID isn’t a college outreach program</a:t>
            </a:r>
            <a:endParaRPr lang="en-US" sz="2800" dirty="0">
              <a:solidFill>
                <a:srgbClr val="374A7C"/>
              </a:solidFill>
            </a:endParaRP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374A7C"/>
                </a:solidFill>
                <a:latin typeface="Helvetica"/>
                <a:cs typeface="Helvetica"/>
              </a:rPr>
              <a:t>AVID Objectives:</a:t>
            </a:r>
            <a:endParaRPr lang="en-US" u="sng" dirty="0">
              <a:solidFill>
                <a:srgbClr val="374A7C"/>
              </a:solidFill>
              <a:latin typeface="Helvetica"/>
              <a:cs typeface="Helvetica"/>
            </a:endParaRPr>
          </a:p>
        </p:txBody>
      </p:sp>
      <p:sp>
        <p:nvSpPr>
          <p:cNvPr id="3" name="Content Placeholder 2"/>
          <p:cNvSpPr>
            <a:spLocks noGrp="1"/>
          </p:cNvSpPr>
          <p:nvPr>
            <p:ph idx="1"/>
          </p:nvPr>
        </p:nvSpPr>
        <p:spPr/>
        <p:txBody>
          <a:bodyPr>
            <a:noAutofit/>
          </a:bodyPr>
          <a:lstStyle/>
          <a:p>
            <a:r>
              <a:rPr lang="en-US" sz="2800" dirty="0" smtClean="0">
                <a:solidFill>
                  <a:srgbClr val="374A7C"/>
                </a:solidFill>
              </a:rPr>
              <a:t>To provide academic instruction and support to students and to prepare them for eligibility to four-year college and universities.</a:t>
            </a:r>
          </a:p>
          <a:p>
            <a:pPr marL="0" indent="0">
              <a:buNone/>
            </a:pPr>
            <a:endParaRPr lang="en-US" sz="2800" i="1" dirty="0">
              <a:solidFill>
                <a:srgbClr val="374A7C"/>
              </a:solidFill>
            </a:endParaRPr>
          </a:p>
          <a:p>
            <a:r>
              <a:rPr lang="en-US" sz="2800" i="1" dirty="0" smtClean="0">
                <a:solidFill>
                  <a:srgbClr val="374A7C"/>
                </a:solidFill>
              </a:rPr>
              <a:t>To give students college level entry skills</a:t>
            </a:r>
          </a:p>
        </p:txBody>
      </p:sp>
    </p:spTree>
    <p:extLst>
      <p:ext uri="{BB962C8B-B14F-4D97-AF65-F5344CB8AC3E}">
        <p14:creationId xmlns:p14="http://schemas.microsoft.com/office/powerpoint/2010/main" val="187831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72</TotalTime>
  <Words>702</Words>
  <Application>Microsoft Macintosh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Pushpin</vt:lpstr>
      <vt:lpstr>PowerPoint Presentation</vt:lpstr>
      <vt:lpstr>History of AVID</vt:lpstr>
      <vt:lpstr>History of AVID</vt:lpstr>
      <vt:lpstr>History of AVID</vt:lpstr>
      <vt:lpstr>What AVID is…</vt:lpstr>
      <vt:lpstr>What AVID is…</vt:lpstr>
      <vt:lpstr>What AVID is…</vt:lpstr>
      <vt:lpstr>What AVID isn’t…</vt:lpstr>
      <vt:lpstr>AVID Objectives:</vt:lpstr>
      <vt:lpstr>AVID Objectives:</vt:lpstr>
      <vt:lpstr>AVID Activities:</vt:lpstr>
      <vt:lpstr>AVID Activities:</vt:lpstr>
      <vt:lpstr>Who May Participate:</vt:lpstr>
      <vt:lpstr>Who May Participate:</vt:lpstr>
      <vt:lpstr>Who May Participate:</vt:lpstr>
      <vt:lpstr>What AVID is…</vt:lpstr>
      <vt:lpstr>Parent Commitment :</vt:lpstr>
      <vt:lpstr>Parent Commitment :</vt:lpstr>
      <vt:lpstr>Parent Commitment :</vt:lpstr>
      <vt:lpstr>Parent Commitment :</vt:lpstr>
    </vt:vector>
  </TitlesOfParts>
  <Company>sjusd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jsaon brandt</dc:creator>
  <cp:lastModifiedBy>jsaon brandt</cp:lastModifiedBy>
  <cp:revision>8</cp:revision>
  <dcterms:created xsi:type="dcterms:W3CDTF">2016-08-30T19:43:27Z</dcterms:created>
  <dcterms:modified xsi:type="dcterms:W3CDTF">2016-08-31T18:57:42Z</dcterms:modified>
</cp:coreProperties>
</file>